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gif" ContentType="image/gif"/>
  <Default Extension="jpg" ContentType="image/jpeg"/>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presentation.xml" ContentType="application/vnd.openxmlformats-officedocument.presentationml.presentation.main+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2" Type="http://schemas.openxmlformats.org/officeDocument/2006/relationships/custom-properties" Target="docProps/custom.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obot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font" Target="fonts/Roboto-bold.fntdata"/><Relationship Id="rId8" Type="http://schemas.openxmlformats.org/officeDocument/2006/relationships/slide" Target="slides/slide3.xml"/><Relationship Id="rId3" Type="http://schemas.openxmlformats.org/officeDocument/2006/relationships/presProps" Target="presProps.xml"/><Relationship Id="rId21" Type="http://schemas.openxmlformats.org/officeDocument/2006/relationships/customXml" Target="../customXml/item1.xml"/><Relationship Id="rId12" Type="http://schemas.openxmlformats.org/officeDocument/2006/relationships/slide" Target="slides/slide7.xml"/><Relationship Id="rId17" Type="http://schemas.openxmlformats.org/officeDocument/2006/relationships/font" Target="fonts/Roboto-regular.fntdata"/><Relationship Id="rId7" Type="http://schemas.openxmlformats.org/officeDocument/2006/relationships/slide" Target="slides/slide2.xml"/><Relationship Id="rId20" Type="http://schemas.openxmlformats.org/officeDocument/2006/relationships/font" Target="fonts/Roboto-boldItalic.fntdata"/><Relationship Id="rId2" Type="http://schemas.openxmlformats.org/officeDocument/2006/relationships/viewProps" Target="viewProps.xml"/><Relationship Id="rId16" Type="http://schemas.openxmlformats.org/officeDocument/2006/relationships/slide" Target="slides/slide11.xml"/><Relationship Id="rId11" Type="http://schemas.openxmlformats.org/officeDocument/2006/relationships/slide" Target="slides/slide6.xml"/><Relationship Id="rId1" Type="http://schemas.openxmlformats.org/officeDocument/2006/relationships/theme" Target="theme/theme2.xml"/><Relationship Id="rId6" Type="http://schemas.openxmlformats.org/officeDocument/2006/relationships/slide" Target="slides/slide1.xml"/><Relationship Id="rId15" Type="http://schemas.openxmlformats.org/officeDocument/2006/relationships/slide" Target="slides/slide10.xml"/><Relationship Id="rId5" Type="http://schemas.openxmlformats.org/officeDocument/2006/relationships/notesMaster" Target="notesMasters/notesMaster1.xml"/><Relationship Id="rId23" Type="http://schemas.openxmlformats.org/officeDocument/2006/relationships/customXml" Target="../customXml/item3.xml"/><Relationship Id="rId10" Type="http://schemas.openxmlformats.org/officeDocument/2006/relationships/slide" Target="slides/slide5.xml"/><Relationship Id="rId19" Type="http://schemas.openxmlformats.org/officeDocument/2006/relationships/font" Target="fonts/Roboto-italic.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customXml" Target="../customXml/item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ea0e04f359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ea0e04f359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ea0e04f359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ea0e04f359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ea0e04f359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ea0e04f359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EDA : Exploratory Data Analysis, here we try and understand all that we can about the data before putting it into a machine learning model.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ead66619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ead66619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ea0e04f359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ea0e04f359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ea0e04f359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ea0e04f359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eb24d4627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eb24d4627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 https://www.freepik.com/vectors/business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eb24d4627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eb24d4627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Factors are nothing but attributes of any object. Example: A human has 2 hands and 2 legs and no tail or long ears and has an average height of 5-6 ft. Where as an Elephant has 4 legs 0 </a:t>
            </a:r>
            <a:r>
              <a:rPr lang="en"/>
              <a:t>hands, has a small tail, has long ears and has an average height of 10-12 ft. As the characters / attributes are very different we can easily differentiate them.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eb24d4627b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eb24d4627b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eb24d4627b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eb24d4627b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1859700" y="1732950"/>
            <a:ext cx="54246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900"/>
              <a:t>Machine Learning </a:t>
            </a:r>
            <a:endParaRPr sz="4900"/>
          </a:p>
        </p:txBody>
      </p:sp>
      <p:sp>
        <p:nvSpPr>
          <p:cNvPr id="86" name="Google Shape;86;p13"/>
          <p:cNvSpPr txBox="1"/>
          <p:nvPr>
            <p:ph idx="1" type="subTitle"/>
          </p:nvPr>
        </p:nvSpPr>
        <p:spPr>
          <a:xfrm>
            <a:off x="46093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0"/>
              </a:spcAft>
              <a:buNone/>
            </a:pPr>
            <a:r>
              <a:rPr lang="en"/>
              <a:t>By 1stmentor.com</a:t>
            </a:r>
            <a:endParaRPr/>
          </a:p>
        </p:txBody>
      </p:sp>
      <p:pic>
        <p:nvPicPr>
          <p:cNvPr id="87" name="Google Shape;87;p13"/>
          <p:cNvPicPr preferRelativeResize="0"/>
          <p:nvPr/>
        </p:nvPicPr>
        <p:blipFill>
          <a:blip r:embed="rId3">
            <a:alphaModFix/>
          </a:blip>
          <a:stretch>
            <a:fillRect/>
          </a:stretch>
        </p:blipFill>
        <p:spPr>
          <a:xfrm>
            <a:off x="8377874" y="70125"/>
            <a:ext cx="545426" cy="9476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do I start ?</a:t>
            </a:r>
            <a:endParaRPr/>
          </a:p>
        </p:txBody>
      </p:sp>
      <p:sp>
        <p:nvSpPr>
          <p:cNvPr id="156" name="Google Shape;156;p22"/>
          <p:cNvSpPr txBox="1"/>
          <p:nvPr>
            <p:ph idx="1" type="body"/>
          </p:nvPr>
        </p:nvSpPr>
        <p:spPr>
          <a:xfrm>
            <a:off x="311700" y="1229875"/>
            <a:ext cx="63795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There are some basic requirements that is necessary before you dive into the Machine Learning aspect of this course.</a:t>
            </a:r>
            <a:endParaRPr/>
          </a:p>
          <a:p>
            <a:pPr indent="-330200" lvl="0" marL="457200" rtl="0" algn="l">
              <a:spcBef>
                <a:spcPts val="1200"/>
              </a:spcBef>
              <a:spcAft>
                <a:spcPts val="0"/>
              </a:spcAft>
              <a:buSzPts val="1600"/>
              <a:buChar char="●"/>
            </a:pPr>
            <a:r>
              <a:rPr lang="en" sz="1600"/>
              <a:t>You must know how to code. (in any language)</a:t>
            </a:r>
            <a:endParaRPr sz="1600"/>
          </a:p>
          <a:p>
            <a:pPr indent="-330200" lvl="0" marL="457200" rtl="0" algn="l">
              <a:spcBef>
                <a:spcPts val="0"/>
              </a:spcBef>
              <a:spcAft>
                <a:spcPts val="0"/>
              </a:spcAft>
              <a:buSzPts val="1600"/>
              <a:buChar char="●"/>
            </a:pPr>
            <a:r>
              <a:rPr lang="en" sz="1600"/>
              <a:t>Basic</a:t>
            </a:r>
            <a:r>
              <a:rPr lang="en" sz="1600"/>
              <a:t> understanding of statistics (applied statistics)</a:t>
            </a:r>
            <a:endParaRPr sz="1600"/>
          </a:p>
          <a:p>
            <a:pPr indent="-330200" lvl="0" marL="457200" rtl="0" algn="l">
              <a:spcBef>
                <a:spcPts val="0"/>
              </a:spcBef>
              <a:spcAft>
                <a:spcPts val="0"/>
              </a:spcAft>
              <a:buSzPts val="1600"/>
              <a:buChar char="●"/>
            </a:pPr>
            <a:r>
              <a:rPr lang="en" sz="1600"/>
              <a:t>Basic understanding of mathematics (applied math)</a:t>
            </a:r>
            <a:endParaRPr sz="1600"/>
          </a:p>
          <a:p>
            <a:pPr indent="0" lvl="0" marL="0" rtl="0" algn="l">
              <a:spcBef>
                <a:spcPts val="1200"/>
              </a:spcBef>
              <a:spcAft>
                <a:spcPts val="1200"/>
              </a:spcAft>
              <a:buNone/>
            </a:pPr>
            <a:r>
              <a:rPr lang="en"/>
              <a:t>If you do not fulfill these requirement at the moment, no need to worry, cause we cover all of these aspects in the course. You will also apply this knowledge in your </a:t>
            </a:r>
            <a:r>
              <a:rPr lang="en"/>
              <a:t>programs, making your concepts even more clear.</a:t>
            </a:r>
            <a:endParaRPr/>
          </a:p>
        </p:txBody>
      </p:sp>
      <p:pic>
        <p:nvPicPr>
          <p:cNvPr id="157" name="Google Shape;157;p22"/>
          <p:cNvPicPr preferRelativeResize="0"/>
          <p:nvPr/>
        </p:nvPicPr>
        <p:blipFill>
          <a:blip r:embed="rId3">
            <a:alphaModFix/>
          </a:blip>
          <a:stretch>
            <a:fillRect/>
          </a:stretch>
        </p:blipFill>
        <p:spPr>
          <a:xfrm>
            <a:off x="8377874" y="70125"/>
            <a:ext cx="545426" cy="947674"/>
          </a:xfrm>
          <a:prstGeom prst="rect">
            <a:avLst/>
          </a:prstGeom>
          <a:noFill/>
          <a:ln>
            <a:noFill/>
          </a:ln>
        </p:spPr>
      </p:pic>
      <p:pic>
        <p:nvPicPr>
          <p:cNvPr id="158" name="Google Shape;158;p22"/>
          <p:cNvPicPr preferRelativeResize="0"/>
          <p:nvPr/>
        </p:nvPicPr>
        <p:blipFill rotWithShape="1">
          <a:blip r:embed="rId4">
            <a:alphaModFix/>
          </a:blip>
          <a:srcRect b="7029" l="29070" r="22599" t="4105"/>
          <a:stretch/>
        </p:blipFill>
        <p:spPr>
          <a:xfrm>
            <a:off x="7049809" y="1229875"/>
            <a:ext cx="1419642" cy="2610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language is the best to code in?</a:t>
            </a:r>
            <a:endParaRPr/>
          </a:p>
        </p:txBody>
      </p:sp>
      <p:sp>
        <p:nvSpPr>
          <p:cNvPr id="164" name="Google Shape;164;p23"/>
          <p:cNvSpPr txBox="1"/>
          <p:nvPr>
            <p:ph idx="1" type="body"/>
          </p:nvPr>
        </p:nvSpPr>
        <p:spPr>
          <a:xfrm>
            <a:off x="311700" y="1229875"/>
            <a:ext cx="68355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For beginners Python has proven to be the most appealing to many. The english like syntax, huge number of libraries to </a:t>
            </a:r>
            <a:r>
              <a:rPr lang="en"/>
              <a:t>choose</a:t>
            </a:r>
            <a:r>
              <a:rPr lang="en"/>
              <a:t> from and it being an </a:t>
            </a:r>
            <a:r>
              <a:rPr lang="en"/>
              <a:t>open source</a:t>
            </a:r>
            <a:r>
              <a:rPr lang="en"/>
              <a:t> project makes it the ideal choice for </a:t>
            </a:r>
            <a:r>
              <a:rPr lang="en"/>
              <a:t>beginners</a:t>
            </a:r>
            <a:r>
              <a:rPr lang="en"/>
              <a:t>.</a:t>
            </a:r>
            <a:endParaRPr/>
          </a:p>
          <a:p>
            <a:pPr indent="0" lvl="0" marL="0" rtl="0" algn="l">
              <a:spcBef>
                <a:spcPts val="1200"/>
              </a:spcBef>
              <a:spcAft>
                <a:spcPts val="0"/>
              </a:spcAft>
              <a:buNone/>
            </a:pPr>
            <a:r>
              <a:rPr lang="en"/>
              <a:t>Other programming languages can also be used for developing Machine learning applications but for this course we will stick to Python. But I really do </a:t>
            </a:r>
            <a:r>
              <a:rPr lang="en"/>
              <a:t>appreciate</a:t>
            </a:r>
            <a:r>
              <a:rPr lang="en"/>
              <a:t> all the people willing to try this out it other programming languages.</a:t>
            </a:r>
            <a:endParaRPr/>
          </a:p>
          <a:p>
            <a:pPr indent="0" lvl="0" marL="0" rtl="0" algn="l">
              <a:spcBef>
                <a:spcPts val="1200"/>
              </a:spcBef>
              <a:spcAft>
                <a:spcPts val="1200"/>
              </a:spcAft>
              <a:buNone/>
            </a:pPr>
            <a:r>
              <a:rPr lang="en"/>
              <a:t> </a:t>
            </a:r>
            <a:endParaRPr/>
          </a:p>
        </p:txBody>
      </p:sp>
      <p:pic>
        <p:nvPicPr>
          <p:cNvPr id="165" name="Google Shape;165;p23"/>
          <p:cNvPicPr preferRelativeResize="0"/>
          <p:nvPr/>
        </p:nvPicPr>
        <p:blipFill>
          <a:blip r:embed="rId3">
            <a:alphaModFix/>
          </a:blip>
          <a:stretch>
            <a:fillRect/>
          </a:stretch>
        </p:blipFill>
        <p:spPr>
          <a:xfrm>
            <a:off x="8377874" y="70125"/>
            <a:ext cx="545426" cy="947674"/>
          </a:xfrm>
          <a:prstGeom prst="rect">
            <a:avLst/>
          </a:prstGeom>
          <a:noFill/>
          <a:ln>
            <a:noFill/>
          </a:ln>
        </p:spPr>
      </p:pic>
      <p:pic>
        <p:nvPicPr>
          <p:cNvPr id="166" name="Google Shape;166;p23"/>
          <p:cNvPicPr preferRelativeResize="0"/>
          <p:nvPr/>
        </p:nvPicPr>
        <p:blipFill>
          <a:blip r:embed="rId4">
            <a:alphaModFix/>
          </a:blip>
          <a:stretch>
            <a:fillRect/>
          </a:stretch>
        </p:blipFill>
        <p:spPr>
          <a:xfrm>
            <a:off x="7288900" y="1480950"/>
            <a:ext cx="1692001" cy="168665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all will you learn in this course?</a:t>
            </a:r>
            <a:endParaRPr/>
          </a:p>
        </p:txBody>
      </p:sp>
      <p:pic>
        <p:nvPicPr>
          <p:cNvPr id="93" name="Google Shape;93;p14"/>
          <p:cNvPicPr preferRelativeResize="0"/>
          <p:nvPr/>
        </p:nvPicPr>
        <p:blipFill>
          <a:blip r:embed="rId3">
            <a:alphaModFix/>
          </a:blip>
          <a:stretch>
            <a:fillRect/>
          </a:stretch>
        </p:blipFill>
        <p:spPr>
          <a:xfrm>
            <a:off x="8377874" y="70125"/>
            <a:ext cx="545426" cy="947674"/>
          </a:xfrm>
          <a:prstGeom prst="rect">
            <a:avLst/>
          </a:prstGeom>
          <a:noFill/>
          <a:ln>
            <a:noFill/>
          </a:ln>
        </p:spPr>
      </p:pic>
      <p:sp>
        <p:nvSpPr>
          <p:cNvPr id="94" name="Google Shape;94;p14"/>
          <p:cNvSpPr/>
          <p:nvPr/>
        </p:nvSpPr>
        <p:spPr>
          <a:xfrm>
            <a:off x="522050" y="1136200"/>
            <a:ext cx="1796400" cy="947700"/>
          </a:xfrm>
          <a:prstGeom prst="rect">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 </a:t>
            </a:r>
            <a:r>
              <a:rPr lang="en" sz="1700">
                <a:solidFill>
                  <a:schemeClr val="lt1"/>
                </a:solidFill>
              </a:rPr>
              <a:t>Introduction to Machine Learning</a:t>
            </a:r>
            <a:endParaRPr sz="1700">
              <a:solidFill>
                <a:schemeClr val="lt1"/>
              </a:solidFill>
            </a:endParaRPr>
          </a:p>
        </p:txBody>
      </p:sp>
      <p:sp>
        <p:nvSpPr>
          <p:cNvPr id="95" name="Google Shape;95;p14"/>
          <p:cNvSpPr/>
          <p:nvPr/>
        </p:nvSpPr>
        <p:spPr>
          <a:xfrm>
            <a:off x="2609025" y="1136200"/>
            <a:ext cx="1796400" cy="947700"/>
          </a:xfrm>
          <a:prstGeom prst="rect">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lt1"/>
                </a:solidFill>
              </a:rPr>
              <a:t>Basics of </a:t>
            </a:r>
            <a:r>
              <a:rPr lang="en" sz="1700">
                <a:solidFill>
                  <a:schemeClr val="lt1"/>
                </a:solidFill>
              </a:rPr>
              <a:t>Python</a:t>
            </a:r>
            <a:endParaRPr sz="1700">
              <a:solidFill>
                <a:schemeClr val="lt1"/>
              </a:solidFill>
            </a:endParaRPr>
          </a:p>
        </p:txBody>
      </p:sp>
      <p:sp>
        <p:nvSpPr>
          <p:cNvPr id="96" name="Google Shape;96;p14"/>
          <p:cNvSpPr/>
          <p:nvPr/>
        </p:nvSpPr>
        <p:spPr>
          <a:xfrm>
            <a:off x="4696000" y="1136200"/>
            <a:ext cx="1796400" cy="947700"/>
          </a:xfrm>
          <a:prstGeom prst="rect">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lt1"/>
                </a:solidFill>
              </a:rPr>
              <a:t>Applied </a:t>
            </a:r>
            <a:r>
              <a:rPr lang="en" sz="1700">
                <a:solidFill>
                  <a:schemeClr val="lt1"/>
                </a:solidFill>
              </a:rPr>
              <a:t>Statistics</a:t>
            </a:r>
            <a:endParaRPr sz="1700">
              <a:solidFill>
                <a:schemeClr val="lt1"/>
              </a:solidFill>
            </a:endParaRPr>
          </a:p>
        </p:txBody>
      </p:sp>
      <p:sp>
        <p:nvSpPr>
          <p:cNvPr id="97" name="Google Shape;97;p14"/>
          <p:cNvSpPr/>
          <p:nvPr/>
        </p:nvSpPr>
        <p:spPr>
          <a:xfrm>
            <a:off x="6782975" y="1136200"/>
            <a:ext cx="1796400" cy="947700"/>
          </a:xfrm>
          <a:prstGeom prst="rect">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u="sng">
                <a:solidFill>
                  <a:schemeClr val="lt1"/>
                </a:solidFill>
              </a:rPr>
              <a:t>EDA</a:t>
            </a:r>
            <a:endParaRPr sz="1700" u="sng">
              <a:solidFill>
                <a:schemeClr val="lt1"/>
              </a:solidFill>
            </a:endParaRPr>
          </a:p>
        </p:txBody>
      </p:sp>
      <p:sp>
        <p:nvSpPr>
          <p:cNvPr id="98" name="Google Shape;98;p14"/>
          <p:cNvSpPr/>
          <p:nvPr/>
        </p:nvSpPr>
        <p:spPr>
          <a:xfrm>
            <a:off x="522050" y="2394050"/>
            <a:ext cx="1796400" cy="947700"/>
          </a:xfrm>
          <a:prstGeom prst="rect">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lt1"/>
                </a:solidFill>
              </a:rPr>
              <a:t>Machine Learning and </a:t>
            </a:r>
            <a:r>
              <a:rPr lang="en" sz="1700">
                <a:solidFill>
                  <a:schemeClr val="lt1"/>
                </a:solidFill>
              </a:rPr>
              <a:t>its</a:t>
            </a:r>
            <a:r>
              <a:rPr lang="en" sz="1700">
                <a:solidFill>
                  <a:schemeClr val="lt1"/>
                </a:solidFill>
              </a:rPr>
              <a:t> Types</a:t>
            </a:r>
            <a:endParaRPr sz="1700">
              <a:solidFill>
                <a:schemeClr val="lt1"/>
              </a:solidFill>
            </a:endParaRPr>
          </a:p>
        </p:txBody>
      </p:sp>
      <p:sp>
        <p:nvSpPr>
          <p:cNvPr id="99" name="Google Shape;99;p14"/>
          <p:cNvSpPr/>
          <p:nvPr/>
        </p:nvSpPr>
        <p:spPr>
          <a:xfrm>
            <a:off x="2609025" y="2394050"/>
            <a:ext cx="1796400" cy="947700"/>
          </a:xfrm>
          <a:prstGeom prst="rect">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lt1"/>
                </a:solidFill>
              </a:rPr>
              <a:t>Ensemble Learning </a:t>
            </a:r>
            <a:endParaRPr sz="1700">
              <a:solidFill>
                <a:schemeClr val="lt1"/>
              </a:solidFill>
            </a:endParaRPr>
          </a:p>
        </p:txBody>
      </p:sp>
      <p:sp>
        <p:nvSpPr>
          <p:cNvPr id="100" name="Google Shape;100;p14"/>
          <p:cNvSpPr/>
          <p:nvPr/>
        </p:nvSpPr>
        <p:spPr>
          <a:xfrm>
            <a:off x="4696000" y="2394050"/>
            <a:ext cx="1796400" cy="947700"/>
          </a:xfrm>
          <a:prstGeom prst="rect">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lt1"/>
                </a:solidFill>
              </a:rPr>
              <a:t>Final Project</a:t>
            </a:r>
            <a:endParaRPr sz="17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5"/>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Introduction to Machine Learning </a:t>
            </a:r>
            <a:endParaRPr/>
          </a:p>
        </p:txBody>
      </p:sp>
      <p:sp>
        <p:nvSpPr>
          <p:cNvPr id="106" name="Google Shape;106;p1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0"/>
              </a:spcAft>
              <a:buNone/>
            </a:pPr>
            <a:r>
              <a:rPr lang="en"/>
              <a:t>By 1stmentor.com</a:t>
            </a:r>
            <a:endParaRPr/>
          </a:p>
        </p:txBody>
      </p:sp>
      <p:pic>
        <p:nvPicPr>
          <p:cNvPr id="107" name="Google Shape;107;p15"/>
          <p:cNvPicPr preferRelativeResize="0"/>
          <p:nvPr/>
        </p:nvPicPr>
        <p:blipFill>
          <a:blip r:embed="rId3">
            <a:alphaModFix/>
          </a:blip>
          <a:stretch>
            <a:fillRect/>
          </a:stretch>
        </p:blipFill>
        <p:spPr>
          <a:xfrm>
            <a:off x="8377874" y="70125"/>
            <a:ext cx="545426" cy="9476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Machine Learning ?</a:t>
            </a:r>
            <a:endParaRPr/>
          </a:p>
        </p:txBody>
      </p:sp>
      <p:sp>
        <p:nvSpPr>
          <p:cNvPr id="113" name="Google Shape;113;p16"/>
          <p:cNvSpPr txBox="1"/>
          <p:nvPr>
            <p:ph idx="1" type="body"/>
          </p:nvPr>
        </p:nvSpPr>
        <p:spPr>
          <a:xfrm>
            <a:off x="311700" y="1229875"/>
            <a:ext cx="50181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t>Bookish Definition:</a:t>
            </a:r>
            <a:endParaRPr b="1"/>
          </a:p>
          <a:p>
            <a:pPr indent="-330200" lvl="0" marL="457200" rtl="0" algn="l">
              <a:spcBef>
                <a:spcPts val="1200"/>
              </a:spcBef>
              <a:spcAft>
                <a:spcPts val="0"/>
              </a:spcAft>
              <a:buSzPts val="1600"/>
              <a:buChar char="●"/>
            </a:pPr>
            <a:r>
              <a:rPr lang="en" sz="1600"/>
              <a:t>Machine learning is a branch of artificial intelligence (AI) and computer science which focuses on the use of data and algorithms to imitate the way that humans learn, gradually improving its accuracy.</a:t>
            </a:r>
            <a:endParaRPr sz="1600"/>
          </a:p>
          <a:p>
            <a:pPr indent="0" lvl="0" marL="0" rtl="0" algn="l">
              <a:spcBef>
                <a:spcPts val="1200"/>
              </a:spcBef>
              <a:spcAft>
                <a:spcPts val="0"/>
              </a:spcAft>
              <a:buNone/>
            </a:pPr>
            <a:r>
              <a:rPr b="1" lang="en"/>
              <a:t>Layman Definition:</a:t>
            </a:r>
            <a:endParaRPr b="1"/>
          </a:p>
          <a:p>
            <a:pPr indent="-330200" lvl="0" marL="457200" rtl="0" algn="l">
              <a:spcBef>
                <a:spcPts val="1200"/>
              </a:spcBef>
              <a:spcAft>
                <a:spcPts val="0"/>
              </a:spcAft>
              <a:buSzPts val="1600"/>
              <a:buChar char="●"/>
            </a:pPr>
            <a:r>
              <a:rPr lang="en" sz="1600"/>
              <a:t>It is the use of data to help the computer understand various patterns which helps it make better predictions (better accuracy).</a:t>
            </a:r>
            <a:endParaRPr sz="1600"/>
          </a:p>
        </p:txBody>
      </p:sp>
      <p:pic>
        <p:nvPicPr>
          <p:cNvPr id="114" name="Google Shape;114;p16"/>
          <p:cNvPicPr preferRelativeResize="0"/>
          <p:nvPr/>
        </p:nvPicPr>
        <p:blipFill>
          <a:blip r:embed="rId3">
            <a:alphaModFix/>
          </a:blip>
          <a:stretch>
            <a:fillRect/>
          </a:stretch>
        </p:blipFill>
        <p:spPr>
          <a:xfrm>
            <a:off x="8377874" y="70125"/>
            <a:ext cx="545426" cy="947674"/>
          </a:xfrm>
          <a:prstGeom prst="rect">
            <a:avLst/>
          </a:prstGeom>
          <a:noFill/>
          <a:ln>
            <a:noFill/>
          </a:ln>
        </p:spPr>
      </p:pic>
      <p:pic>
        <p:nvPicPr>
          <p:cNvPr id="115" name="Google Shape;115;p16"/>
          <p:cNvPicPr preferRelativeResize="0"/>
          <p:nvPr/>
        </p:nvPicPr>
        <p:blipFill>
          <a:blip r:embed="rId4">
            <a:alphaModFix/>
          </a:blip>
          <a:stretch>
            <a:fillRect/>
          </a:stretch>
        </p:blipFill>
        <p:spPr>
          <a:xfrm>
            <a:off x="5329800" y="1453280"/>
            <a:ext cx="3593500" cy="202134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do we use Machine learning ?</a:t>
            </a:r>
            <a:endParaRPr/>
          </a:p>
        </p:txBody>
      </p:sp>
      <p:sp>
        <p:nvSpPr>
          <p:cNvPr id="121" name="Google Shape;121;p17"/>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Machine Learning helps us make better predictions. It is like knowing </a:t>
            </a:r>
            <a:r>
              <a:rPr lang="en"/>
              <a:t>approximately</a:t>
            </a:r>
            <a:r>
              <a:rPr lang="en"/>
              <a:t> what’s going to happen in the future. Almost every field now used machine learning. Let’s </a:t>
            </a:r>
            <a:r>
              <a:rPr lang="en"/>
              <a:t>Discuss</a:t>
            </a:r>
            <a:r>
              <a:rPr lang="en"/>
              <a:t> a few. </a:t>
            </a:r>
            <a:endParaRPr/>
          </a:p>
          <a:p>
            <a:pPr indent="-330200" lvl="0" marL="457200" rtl="0" algn="l">
              <a:spcBef>
                <a:spcPts val="1200"/>
              </a:spcBef>
              <a:spcAft>
                <a:spcPts val="0"/>
              </a:spcAft>
              <a:buSzPts val="1600"/>
              <a:buChar char="●"/>
            </a:pPr>
            <a:r>
              <a:rPr lang="en" sz="1600"/>
              <a:t>Stock Market Price Predictions (Finance)</a:t>
            </a:r>
            <a:endParaRPr sz="1600"/>
          </a:p>
          <a:p>
            <a:pPr indent="-330200" lvl="0" marL="457200" rtl="0" algn="l">
              <a:spcBef>
                <a:spcPts val="0"/>
              </a:spcBef>
              <a:spcAft>
                <a:spcPts val="0"/>
              </a:spcAft>
              <a:buSzPts val="1600"/>
              <a:buChar char="●"/>
            </a:pPr>
            <a:r>
              <a:rPr lang="en" sz="1600"/>
              <a:t>Recommendation</a:t>
            </a:r>
            <a:r>
              <a:rPr lang="en" sz="1600"/>
              <a:t> System (Entertainment / Sales)</a:t>
            </a:r>
            <a:endParaRPr sz="1600"/>
          </a:p>
          <a:p>
            <a:pPr indent="-330200" lvl="0" marL="457200" rtl="0" algn="l">
              <a:spcBef>
                <a:spcPts val="0"/>
              </a:spcBef>
              <a:spcAft>
                <a:spcPts val="0"/>
              </a:spcAft>
              <a:buSzPts val="1600"/>
              <a:buChar char="●"/>
            </a:pPr>
            <a:r>
              <a:rPr lang="en" sz="1600"/>
              <a:t>Customer Segmentation (All Fields)</a:t>
            </a:r>
            <a:endParaRPr sz="1600"/>
          </a:p>
          <a:p>
            <a:pPr indent="-330200" lvl="0" marL="457200" rtl="0" algn="l">
              <a:spcBef>
                <a:spcPts val="0"/>
              </a:spcBef>
              <a:spcAft>
                <a:spcPts val="0"/>
              </a:spcAft>
              <a:buSzPts val="1600"/>
              <a:buChar char="●"/>
            </a:pPr>
            <a:r>
              <a:rPr lang="en" sz="1600"/>
              <a:t>Fraud Detection (Insurance)</a:t>
            </a:r>
            <a:endParaRPr sz="1600"/>
          </a:p>
        </p:txBody>
      </p:sp>
      <p:pic>
        <p:nvPicPr>
          <p:cNvPr id="122" name="Google Shape;122;p17"/>
          <p:cNvPicPr preferRelativeResize="0"/>
          <p:nvPr/>
        </p:nvPicPr>
        <p:blipFill>
          <a:blip r:embed="rId3">
            <a:alphaModFix/>
          </a:blip>
          <a:stretch>
            <a:fillRect/>
          </a:stretch>
        </p:blipFill>
        <p:spPr>
          <a:xfrm>
            <a:off x="8377874" y="70125"/>
            <a:ext cx="545426" cy="9476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Stock Market Price Predictions (Finance)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28" name="Google Shape;128;p18"/>
          <p:cNvSpPr txBox="1"/>
          <p:nvPr>
            <p:ph idx="1" type="body"/>
          </p:nvPr>
        </p:nvSpPr>
        <p:spPr>
          <a:xfrm>
            <a:off x="311700" y="1229875"/>
            <a:ext cx="5134500" cy="33390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a:t>Stock Market has huge variations in the prices every second and tons is generated on a daily basis, understanding the data, deriving useful information and patterns and then making predictions is one of the use cases of Machine Learning.</a:t>
            </a:r>
            <a:endParaRPr/>
          </a:p>
        </p:txBody>
      </p:sp>
      <p:pic>
        <p:nvPicPr>
          <p:cNvPr id="129" name="Google Shape;129;p18"/>
          <p:cNvPicPr preferRelativeResize="0"/>
          <p:nvPr/>
        </p:nvPicPr>
        <p:blipFill rotWithShape="1">
          <a:blip r:embed="rId3">
            <a:alphaModFix/>
          </a:blip>
          <a:srcRect b="0" l="0" r="0" t="7842"/>
          <a:stretch/>
        </p:blipFill>
        <p:spPr>
          <a:xfrm>
            <a:off x="5765025" y="1017800"/>
            <a:ext cx="2998290" cy="2763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Recommendation System (Entertainment / Sales)</a:t>
            </a:r>
            <a:endParaRPr/>
          </a:p>
        </p:txBody>
      </p:sp>
      <p:sp>
        <p:nvSpPr>
          <p:cNvPr id="135" name="Google Shape;135;p19"/>
          <p:cNvSpPr txBox="1"/>
          <p:nvPr>
            <p:ph idx="1" type="body"/>
          </p:nvPr>
        </p:nvSpPr>
        <p:spPr>
          <a:xfrm>
            <a:off x="311700" y="1229875"/>
            <a:ext cx="4785300" cy="33390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A system that looks into the various </a:t>
            </a:r>
            <a:r>
              <a:rPr lang="en" u="sng"/>
              <a:t>factors</a:t>
            </a:r>
            <a:r>
              <a:rPr lang="en"/>
              <a:t> it is provided with and then makes similar suggestions based on that.</a:t>
            </a:r>
            <a:endParaRPr/>
          </a:p>
          <a:p>
            <a:pPr indent="0" lvl="0" marL="0" rtl="0" algn="just">
              <a:spcBef>
                <a:spcPts val="1200"/>
              </a:spcBef>
              <a:spcAft>
                <a:spcPts val="0"/>
              </a:spcAft>
              <a:buNone/>
            </a:pPr>
            <a:r>
              <a:rPr lang="en"/>
              <a:t>The </a:t>
            </a:r>
            <a:r>
              <a:rPr lang="en"/>
              <a:t>recommendations made by the program, can be judged on the basis of how appealing are they to the customers.</a:t>
            </a:r>
            <a:endParaRPr/>
          </a:p>
          <a:p>
            <a:pPr indent="0" lvl="0" marL="0" rtl="0" algn="just">
              <a:spcBef>
                <a:spcPts val="1200"/>
              </a:spcBef>
              <a:spcAft>
                <a:spcPts val="1200"/>
              </a:spcAft>
              <a:buNone/>
            </a:pPr>
            <a:r>
              <a:rPr lang="en"/>
              <a:t>If it works perfectly, then the GIF on the right comes true.</a:t>
            </a:r>
            <a:endParaRPr/>
          </a:p>
        </p:txBody>
      </p:sp>
      <p:pic>
        <p:nvPicPr>
          <p:cNvPr id="136" name="Google Shape;136;p19"/>
          <p:cNvPicPr preferRelativeResize="0"/>
          <p:nvPr/>
        </p:nvPicPr>
        <p:blipFill>
          <a:blip r:embed="rId3">
            <a:alphaModFix/>
          </a:blip>
          <a:stretch>
            <a:fillRect/>
          </a:stretch>
        </p:blipFill>
        <p:spPr>
          <a:xfrm>
            <a:off x="5196850" y="1229875"/>
            <a:ext cx="3810000" cy="2143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Customer Segmentation (All Fields)</a:t>
            </a:r>
            <a:endParaRPr/>
          </a:p>
        </p:txBody>
      </p:sp>
      <p:sp>
        <p:nvSpPr>
          <p:cNvPr id="142" name="Google Shape;142;p20"/>
          <p:cNvSpPr txBox="1"/>
          <p:nvPr>
            <p:ph idx="1" type="body"/>
          </p:nvPr>
        </p:nvSpPr>
        <p:spPr>
          <a:xfrm>
            <a:off x="311700" y="1229875"/>
            <a:ext cx="4552500" cy="33390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This system helps us segregate the customers on the basis of various factors and then cater to them separately so that we can get the best results.</a:t>
            </a:r>
            <a:endParaRPr/>
          </a:p>
          <a:p>
            <a:pPr indent="0" lvl="0" marL="0" rtl="0" algn="just">
              <a:spcBef>
                <a:spcPts val="1200"/>
              </a:spcBef>
              <a:spcAft>
                <a:spcPts val="1200"/>
              </a:spcAft>
              <a:buNone/>
            </a:pPr>
            <a:r>
              <a:rPr lang="en"/>
              <a:t>We again use various factors to identify and determine which customer falls into which group.</a:t>
            </a:r>
            <a:endParaRPr/>
          </a:p>
        </p:txBody>
      </p:sp>
      <p:pic>
        <p:nvPicPr>
          <p:cNvPr id="143" name="Google Shape;143;p20"/>
          <p:cNvPicPr preferRelativeResize="0"/>
          <p:nvPr/>
        </p:nvPicPr>
        <p:blipFill>
          <a:blip r:embed="rId3">
            <a:alphaModFix/>
          </a:blip>
          <a:stretch>
            <a:fillRect/>
          </a:stretch>
        </p:blipFill>
        <p:spPr>
          <a:xfrm>
            <a:off x="5169232" y="1229875"/>
            <a:ext cx="3566342" cy="25214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Fraud Detection (Insurance)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9" name="Google Shape;149;p21"/>
          <p:cNvSpPr txBox="1"/>
          <p:nvPr>
            <p:ph idx="1" type="body"/>
          </p:nvPr>
        </p:nvSpPr>
        <p:spPr>
          <a:xfrm>
            <a:off x="311700" y="1229875"/>
            <a:ext cx="4994700" cy="33390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The system predicts if a particular transactions seems to be a fraud or not. This is one of the famous use cases for ML. </a:t>
            </a:r>
            <a:endParaRPr/>
          </a:p>
          <a:p>
            <a:pPr indent="0" lvl="0" marL="0" rtl="0" algn="just">
              <a:spcBef>
                <a:spcPts val="1200"/>
              </a:spcBef>
              <a:spcAft>
                <a:spcPts val="1200"/>
              </a:spcAft>
              <a:buNone/>
            </a:pPr>
            <a:r>
              <a:rPr lang="en"/>
              <a:t>With the </a:t>
            </a:r>
            <a:r>
              <a:rPr lang="en"/>
              <a:t>advancement</a:t>
            </a:r>
            <a:r>
              <a:rPr lang="en"/>
              <a:t> in technology, this topic has gain a lot of attention. It is becoming normal transactions are difficult to </a:t>
            </a:r>
            <a:r>
              <a:rPr lang="en"/>
              <a:t>differentiate</a:t>
            </a:r>
            <a:r>
              <a:rPr lang="en"/>
              <a:t> from the fraudulent ones as the days pass by.</a:t>
            </a:r>
            <a:endParaRPr/>
          </a:p>
        </p:txBody>
      </p:sp>
      <p:pic>
        <p:nvPicPr>
          <p:cNvPr id="150" name="Google Shape;150;p21"/>
          <p:cNvPicPr preferRelativeResize="0"/>
          <p:nvPr/>
        </p:nvPicPr>
        <p:blipFill rotWithShape="1">
          <a:blip r:embed="rId3">
            <a:alphaModFix/>
          </a:blip>
          <a:srcRect b="23106" l="0" r="0" t="0"/>
          <a:stretch/>
        </p:blipFill>
        <p:spPr>
          <a:xfrm>
            <a:off x="5470450" y="971250"/>
            <a:ext cx="3532800" cy="2716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F5EC4FAED17FD4FA002B715A7CB3129" ma:contentTypeVersion="13" ma:contentTypeDescription="Create a new document." ma:contentTypeScope="" ma:versionID="2ed94a41d966dadefce7d6cb6e267ff6">
  <xsd:schema xmlns:xsd="http://www.w3.org/2001/XMLSchema" xmlns:xs="http://www.w3.org/2001/XMLSchema" xmlns:p="http://schemas.microsoft.com/office/2006/metadata/properties" xmlns:ns2="92e4be8c-5aca-45ec-8e17-deab1f90d7c8" xmlns:ns3="92b31412-8c8f-44f1-a883-141cef3f34cc" targetNamespace="http://schemas.microsoft.com/office/2006/metadata/properties" ma:root="true" ma:fieldsID="4c3cb9bab2f6492a419f9f8c6078ec35" ns2:_="" ns3:_="">
    <xsd:import namespace="92e4be8c-5aca-45ec-8e17-deab1f90d7c8"/>
    <xsd:import namespace="92b31412-8c8f-44f1-a883-141cef3f34cc"/>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Dur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e4be8c-5aca-45ec-8e17-deab1f90d7c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2b31412-8c8f-44f1-a883-141cef3f34cc"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Duration" ma:index="19" nillable="true" ma:displayName="Duration" ma:internalName="Duration">
      <xsd:simpleType>
        <xsd:restriction base="dms:Text">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Duration xmlns="92b31412-8c8f-44f1-a883-141cef3f34cc" xsi:nil="true"/>
  </documentManagement>
</p:properties>
</file>

<file path=customXml/itemProps1.xml><?xml version="1.0" encoding="utf-8"?>
<ds:datastoreItem xmlns:ds="http://schemas.openxmlformats.org/officeDocument/2006/customXml" ds:itemID="{CB0C0E1D-DCBF-4DE4-B89B-6620AF4F3FBD}"/>
</file>

<file path=customXml/itemProps2.xml><?xml version="1.0" encoding="utf-8"?>
<ds:datastoreItem xmlns:ds="http://schemas.openxmlformats.org/officeDocument/2006/customXml" ds:itemID="{01E6C44C-4E7F-4752-A3CF-A2070632C34D}"/>
</file>

<file path=customXml/itemProps3.xml><?xml version="1.0" encoding="utf-8"?>
<ds:datastoreItem xmlns:ds="http://schemas.openxmlformats.org/officeDocument/2006/customXml" ds:itemID="{8B41F586-6BAC-4559-A604-25E476208083}"/>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0x010100AF5EC4FAED17FD4FA002B715A7CB3129</vt:lpwstr>
  </property>
</Properties>
</file>